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64" r:id="rId2"/>
    <p:sldId id="263" r:id="rId3"/>
    <p:sldId id="265" r:id="rId4"/>
    <p:sldId id="266" r:id="rId5"/>
    <p:sldId id="267" r:id="rId6"/>
    <p:sldId id="268" r:id="rId7"/>
    <p:sldId id="269" r:id="rId8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  <a:srgbClr val="50AAE6"/>
    <a:srgbClr val="5A6EB4"/>
    <a:srgbClr val="A00078"/>
    <a:srgbClr val="A01E28"/>
    <a:srgbClr val="A08232"/>
    <a:srgbClr val="DCA01E"/>
    <a:srgbClr val="FA8214"/>
    <a:srgbClr val="82BE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5701" autoAdjust="0"/>
    <p:restoredTop sz="91212" autoAdjust="0"/>
  </p:normalViewPr>
  <p:slideViewPr>
    <p:cSldViewPr showGuides="1">
      <p:cViewPr varScale="1">
        <p:scale>
          <a:sx n="117" d="100"/>
          <a:sy n="117" d="100"/>
        </p:scale>
        <p:origin x="-146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660775" y="468313"/>
            <a:ext cx="2759075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800"/>
            </a:lvl1pPr>
          </a:lstStyle>
          <a:p>
            <a:pPr>
              <a:defRPr/>
            </a:pPr>
            <a:r>
              <a:rPr lang="de-DE"/>
              <a:t>Prof. Dr. Max Mustermann | Musterfakultät</a:t>
            </a:r>
          </a:p>
        </p:txBody>
      </p:sp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541338" y="8532813"/>
            <a:ext cx="3103562" cy="22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de-DE" sz="800"/>
              <a:t>KIT – Universität des Landes Baden-Württemberg und </a:t>
            </a: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de-DE" sz="800"/>
              <a:t>nationales Forschungszentrum in der Helmholtz-Gemeinschaft</a:t>
            </a:r>
          </a:p>
        </p:txBody>
      </p:sp>
      <p:pic>
        <p:nvPicPr>
          <p:cNvPr id="9223" name="Picture 11" descr="KIT-Logo-rgb_d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9275" y="188913"/>
            <a:ext cx="1008063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213358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r>
              <a:rPr lang="de-DE"/>
              <a:t>Prof. Dr. Max Mustermann | Musterfakultät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527DC3E-3A27-4D23-9336-3EAB36224A0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9600853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Bildschirmfoto 2012-11-21 um 12.17.10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322030" y="3356992"/>
            <a:ext cx="5402169" cy="3501008"/>
          </a:xfrm>
          <a:prstGeom prst="rect">
            <a:avLst/>
          </a:prstGeom>
        </p:spPr>
      </p:pic>
      <p:pic>
        <p:nvPicPr>
          <p:cNvPr id="26635" name="Picture 9" descr="II_rahmen_neu_titel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3175"/>
            <a:ext cx="914400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14"/>
          <p:cNvSpPr txBox="1">
            <a:spLocks noChangeArrowheads="1"/>
          </p:cNvSpPr>
          <p:nvPr userDrawn="1"/>
        </p:nvSpPr>
        <p:spPr bwMode="auto">
          <a:xfrm>
            <a:off x="396875" y="6475413"/>
            <a:ext cx="36703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r>
              <a:rPr lang="de-DE" sz="800"/>
              <a:t>KIT – Universität des Landes Baden-Württemberg und</a:t>
            </a:r>
          </a:p>
          <a:p>
            <a:r>
              <a:rPr lang="de-DE" sz="800"/>
              <a:t>nationales Forschungszentrum in der Helmholtz-Gemeinschaft</a:t>
            </a:r>
          </a:p>
        </p:txBody>
      </p:sp>
      <p:sp>
        <p:nvSpPr>
          <p:cNvPr id="13" name="Text Box 21"/>
          <p:cNvSpPr txBox="1">
            <a:spLocks noChangeArrowheads="1"/>
          </p:cNvSpPr>
          <p:nvPr userDrawn="1"/>
        </p:nvSpPr>
        <p:spPr bwMode="auto">
          <a:xfrm>
            <a:off x="385763" y="3366344"/>
            <a:ext cx="4537075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de-DE" sz="1000" dirty="0" smtClean="0">
                <a:solidFill>
                  <a:schemeClr val="bg1"/>
                </a:solidFill>
              </a:rPr>
              <a:t>Institut</a:t>
            </a:r>
            <a:r>
              <a:rPr lang="de-DE" sz="1000" baseline="0" dirty="0" smtClean="0">
                <a:solidFill>
                  <a:schemeClr val="bg1"/>
                </a:solidFill>
              </a:rPr>
              <a:t> für Technische Verfahrenstechnik</a:t>
            </a:r>
          </a:p>
        </p:txBody>
      </p:sp>
      <p:sp>
        <p:nvSpPr>
          <p:cNvPr id="14" name="Text Box 14"/>
          <p:cNvSpPr txBox="1">
            <a:spLocks noChangeArrowheads="1"/>
          </p:cNvSpPr>
          <p:nvPr userDrawn="1"/>
        </p:nvSpPr>
        <p:spPr bwMode="auto">
          <a:xfrm>
            <a:off x="7318375" y="6497638"/>
            <a:ext cx="1727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defRPr/>
            </a:pPr>
            <a:r>
              <a:rPr lang="de-DE" sz="1600" b="1">
                <a:solidFill>
                  <a:schemeClr val="bg1"/>
                </a:solidFill>
              </a:rPr>
              <a:t>www.kit.edu</a:t>
            </a:r>
          </a:p>
        </p:txBody>
      </p:sp>
      <p:pic>
        <p:nvPicPr>
          <p:cNvPr id="26639" name="Picture 11" descr="KIT-Logo-rgb_de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333375"/>
            <a:ext cx="1619250" cy="74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/>
              <a:t>Prof. Max Mustermann - Präsentationstitel</a:t>
            </a:r>
          </a:p>
        </p:txBody>
      </p:sp>
      <p:sp>
        <p:nvSpPr>
          <p:cNvPr id="5" name="Datumsplatzhalter 10"/>
          <p:cNvSpPr>
            <a:spLocks noGrp="1"/>
          </p:cNvSpPr>
          <p:nvPr>
            <p:ph type="dt" sz="half" idx="2"/>
          </p:nvPr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E101DA-C805-49D6-936E-EF17408DE37B}" type="datetime1">
              <a:rPr lang="de-DE" smtClean="0"/>
              <a:pPr/>
              <a:t>25.11.2012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59563" y="333375"/>
            <a:ext cx="2089150" cy="575945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90525" y="333375"/>
            <a:ext cx="6116638" cy="5759450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/>
              <a:t>Prof. Max Mustermann - Präsentationstitel</a:t>
            </a:r>
          </a:p>
        </p:txBody>
      </p:sp>
      <p:sp>
        <p:nvSpPr>
          <p:cNvPr id="5" name="Datumsplatzhalter 10"/>
          <p:cNvSpPr>
            <a:spLocks noGrp="1"/>
          </p:cNvSpPr>
          <p:nvPr>
            <p:ph type="dt" sz="half" idx="2"/>
          </p:nvPr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8D019-5134-4866-8BCC-6AD2983F956C}" type="datetime1">
              <a:rPr lang="de-DE" smtClean="0"/>
              <a:pPr/>
              <a:t>25.11.2012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Benjamin, </a:t>
            </a:r>
            <a:r>
              <a:rPr lang="de-DE" dirty="0" err="1" smtClean="0"/>
              <a:t>Gkiokchan</a:t>
            </a:r>
            <a:r>
              <a:rPr lang="de-DE" dirty="0" smtClean="0"/>
              <a:t>, Moritz</a:t>
            </a:r>
          </a:p>
          <a:p>
            <a:endParaRPr lang="de-DE" dirty="0"/>
          </a:p>
        </p:txBody>
      </p:sp>
      <p:sp>
        <p:nvSpPr>
          <p:cNvPr id="5" name="Datumsplatzhalter 10"/>
          <p:cNvSpPr>
            <a:spLocks noGrp="1"/>
          </p:cNvSpPr>
          <p:nvPr>
            <p:ph type="dt" sz="half" idx="2"/>
          </p:nvPr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3AE67-9C0B-442C-B744-52080BAE147C}" type="datetime1">
              <a:rPr lang="de-DE" smtClean="0"/>
              <a:pPr/>
              <a:t>25.11.2012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Benjamin, </a:t>
            </a:r>
            <a:r>
              <a:rPr lang="de-DE" dirty="0" err="1" smtClean="0"/>
              <a:t>Gkiokchan</a:t>
            </a:r>
            <a:r>
              <a:rPr lang="de-DE" dirty="0" smtClean="0"/>
              <a:t>, Moritz</a:t>
            </a:r>
          </a:p>
        </p:txBody>
      </p:sp>
      <p:sp>
        <p:nvSpPr>
          <p:cNvPr id="5" name="Datumsplatzhalter 10"/>
          <p:cNvSpPr>
            <a:spLocks noGrp="1"/>
          </p:cNvSpPr>
          <p:nvPr>
            <p:ph type="dt" sz="half" idx="2"/>
          </p:nvPr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D64446-9DE9-4EC1-92AB-907DF09BD351}" type="datetime1">
              <a:rPr lang="de-DE" smtClean="0"/>
              <a:pPr/>
              <a:t>25.11.2012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92113" y="1198563"/>
            <a:ext cx="4102100" cy="4894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3" y="1198563"/>
            <a:ext cx="4102100" cy="4894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/>
              <a:t>Prof. Max Mustermann - Präsentationstitel</a:t>
            </a:r>
          </a:p>
        </p:txBody>
      </p:sp>
      <p:sp>
        <p:nvSpPr>
          <p:cNvPr id="6" name="Datumsplatzhalter 10"/>
          <p:cNvSpPr>
            <a:spLocks noGrp="1"/>
          </p:cNvSpPr>
          <p:nvPr>
            <p:ph type="dt" sz="half" idx="11"/>
          </p:nvPr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864FC-C1F6-4F60-90E2-4C82285A7CB6}" type="datetime1">
              <a:rPr lang="de-DE" smtClean="0"/>
              <a:pPr/>
              <a:t>25.11.2012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/>
              <a:t>Prof. Max Mustermann - Präsentationstitel</a:t>
            </a:r>
          </a:p>
        </p:txBody>
      </p:sp>
      <p:sp>
        <p:nvSpPr>
          <p:cNvPr id="8" name="Datumsplatzhalter 10"/>
          <p:cNvSpPr>
            <a:spLocks noGrp="1"/>
          </p:cNvSpPr>
          <p:nvPr>
            <p:ph type="dt" sz="half" idx="11"/>
          </p:nvPr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FF499-D2C2-429B-A38D-874884AC2B44}" type="datetime1">
              <a:rPr lang="de-DE" smtClean="0"/>
              <a:pPr/>
              <a:t>25.11.2012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/>
              <a:t>Prof. Max Mustermann - Präsentationstitel</a:t>
            </a:r>
          </a:p>
        </p:txBody>
      </p:sp>
      <p:sp>
        <p:nvSpPr>
          <p:cNvPr id="4" name="Datumsplatzhalter 10"/>
          <p:cNvSpPr>
            <a:spLocks noGrp="1"/>
          </p:cNvSpPr>
          <p:nvPr>
            <p:ph type="dt" sz="half" idx="2"/>
          </p:nvPr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EC2FF-F6B1-4953-8BD6-DF423CDA3B5D}" type="datetime1">
              <a:rPr lang="de-DE" smtClean="0"/>
              <a:pPr/>
              <a:t>25.11.2012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/>
              <a:t>Prof. Max Mustermann - Präsentationstitel</a:t>
            </a:r>
          </a:p>
        </p:txBody>
      </p:sp>
      <p:sp>
        <p:nvSpPr>
          <p:cNvPr id="3" name="Datumsplatzhalter 10"/>
          <p:cNvSpPr>
            <a:spLocks noGrp="1"/>
          </p:cNvSpPr>
          <p:nvPr>
            <p:ph type="dt" sz="half" idx="2"/>
          </p:nvPr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0FF657-D1DB-4306-82A3-A2011C94EF85}" type="datetime1">
              <a:rPr lang="de-DE" smtClean="0"/>
              <a:pPr/>
              <a:t>25.11.2012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/>
              <a:t>Prof. Max Mustermann - Präsentationstitel</a:t>
            </a:r>
          </a:p>
        </p:txBody>
      </p:sp>
      <p:sp>
        <p:nvSpPr>
          <p:cNvPr id="6" name="Datumsplatzhalter 10"/>
          <p:cNvSpPr>
            <a:spLocks noGrp="1"/>
          </p:cNvSpPr>
          <p:nvPr>
            <p:ph type="dt" sz="half" idx="11"/>
          </p:nvPr>
        </p:nvSpPr>
        <p:spPr>
          <a:xfrm>
            <a:off x="612000" y="6444000"/>
            <a:ext cx="86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39ADCC-593E-41F1-8EDC-3499514C881E}" type="datetime1">
              <a:rPr lang="de-DE" smtClean="0"/>
              <a:pPr/>
              <a:t>25.11.2012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/>
              <a:t>Prof. Max Mustermann - Präsentationstitel</a:t>
            </a:r>
          </a:p>
        </p:txBody>
      </p:sp>
      <p:sp>
        <p:nvSpPr>
          <p:cNvPr id="6" name="Datumsplatzhalter 10"/>
          <p:cNvSpPr>
            <a:spLocks noGrp="1"/>
          </p:cNvSpPr>
          <p:nvPr>
            <p:ph type="dt" sz="half" idx="11"/>
          </p:nvPr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17161F-0686-4A32-B5C2-6110D54CBF61}" type="datetime1">
              <a:rPr lang="de-DE" smtClean="0"/>
              <a:pPr/>
              <a:t>25.11.2012</a:t>
            </a:fld>
            <a:endParaRPr lang="de-D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II_rahmen_neu_folge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0525" y="333375"/>
            <a:ext cx="691197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Folientitel durch klicken hinzufügen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2113" y="1198563"/>
            <a:ext cx="8356600" cy="489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Karlsruhe Institute </a:t>
            </a:r>
            <a:r>
              <a:rPr lang="de-DE" dirty="0" err="1" smtClean="0"/>
              <a:t>of</a:t>
            </a:r>
            <a:r>
              <a:rPr lang="de-DE" dirty="0" smtClean="0"/>
              <a:t> Technology (KIT).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6011863" y="6453188"/>
            <a:ext cx="273685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>
              <a:spcBef>
                <a:spcPct val="50000"/>
              </a:spcBef>
              <a:defRPr/>
            </a:pPr>
            <a:r>
              <a:rPr lang="de-DE" sz="900" dirty="0" smtClean="0"/>
              <a:t>Institut für Technische Verfahrenstechnik</a:t>
            </a:r>
            <a:endParaRPr lang="de-DE" sz="900" baseline="0" dirty="0" smtClean="0"/>
          </a:p>
          <a:p>
            <a:pPr algn="r">
              <a:spcBef>
                <a:spcPct val="50000"/>
              </a:spcBef>
              <a:defRPr/>
            </a:pPr>
            <a:endParaRPr lang="de-DE" sz="900" dirty="0"/>
          </a:p>
        </p:txBody>
      </p:sp>
      <p:sp>
        <p:nvSpPr>
          <p:cNvPr id="1035" name="Text Box 11"/>
          <p:cNvSpPr txBox="1">
            <a:spLocks noChangeArrowheads="1"/>
          </p:cNvSpPr>
          <p:nvPr/>
        </p:nvSpPr>
        <p:spPr bwMode="auto">
          <a:xfrm>
            <a:off x="250825" y="6445250"/>
            <a:ext cx="3254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ct val="50000"/>
              </a:spcBef>
              <a:defRPr/>
            </a:pPr>
            <a:fld id="{643774FD-E815-4B85-B421-6F4167BD583D}" type="slidenum">
              <a:rPr lang="de-DE" sz="900" b="1"/>
              <a:pPr>
                <a:spcBef>
                  <a:spcPct val="50000"/>
                </a:spcBef>
                <a:defRPr/>
              </a:pPr>
              <a:t>‹Nr.›</a:t>
            </a:fld>
            <a:endParaRPr lang="de-DE" sz="900" b="1"/>
          </a:p>
        </p:txBody>
      </p:sp>
      <p:pic>
        <p:nvPicPr>
          <p:cNvPr id="1032" name="Picture 13" descr="KIT-Logo-rgb_de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667625" y="333375"/>
            <a:ext cx="10763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01800" y="6445250"/>
            <a:ext cx="424815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de-DE" dirty="0" smtClean="0"/>
              <a:t>Benjamin, </a:t>
            </a:r>
            <a:r>
              <a:rPr lang="de-DE" dirty="0" err="1" smtClean="0"/>
              <a:t>Gkiokchan</a:t>
            </a:r>
            <a:r>
              <a:rPr lang="de-DE" dirty="0" smtClean="0"/>
              <a:t>, Moritz</a:t>
            </a:r>
          </a:p>
          <a:p>
            <a:endParaRPr lang="de-DE" dirty="0"/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2"/>
          </p:nvPr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FFB54-A4C6-43F5-85F0-3FD9312F6439}" type="datetime1">
              <a:rPr lang="de-DE" smtClean="0"/>
              <a:pPr/>
              <a:t>25.11.2012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</p:sldLayoutIdLst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314325" indent="-314325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90575" indent="-314325" algn="l" rtl="0" eaLnBrk="1" fontAlgn="base" hangingPunct="1">
        <a:spcBef>
          <a:spcPct val="20000"/>
        </a:spcBef>
        <a:spcAft>
          <a:spcPct val="0"/>
        </a:spcAft>
        <a:buBlip>
          <a:blip r:embed="rId16"/>
        </a:buBlip>
        <a:defRPr>
          <a:solidFill>
            <a:schemeClr val="tx1"/>
          </a:solidFill>
          <a:latin typeface="+mn-lt"/>
        </a:defRPr>
      </a:lvl2pPr>
      <a:lvl3pPr marL="1209675" indent="-276225" algn="l" rtl="0" eaLnBrk="1" fontAlgn="base" hangingPunct="1">
        <a:spcBef>
          <a:spcPct val="20000"/>
        </a:spcBef>
        <a:spcAft>
          <a:spcPct val="0"/>
        </a:spcAft>
        <a:buBlip>
          <a:blip r:embed="rId17"/>
        </a:buBlip>
        <a:defRPr sz="1600">
          <a:solidFill>
            <a:schemeClr val="tx1"/>
          </a:solidFill>
          <a:latin typeface="+mn-lt"/>
        </a:defRPr>
      </a:lvl3pPr>
      <a:lvl4pPr marL="1657350" indent="-276225" algn="l" rtl="0" eaLnBrk="1" fontAlgn="base" hangingPunct="1">
        <a:spcBef>
          <a:spcPct val="20000"/>
        </a:spcBef>
        <a:spcAft>
          <a:spcPct val="0"/>
        </a:spcAft>
        <a:buBlip>
          <a:blip r:embed="rId17"/>
        </a:buBlip>
        <a:defRPr sz="1600">
          <a:solidFill>
            <a:schemeClr val="tx1"/>
          </a:solidFill>
          <a:latin typeface="+mn-lt"/>
        </a:defRPr>
      </a:lvl4pPr>
      <a:lvl5pPr marL="2095500" indent="-276225" algn="l" rtl="0" eaLnBrk="1" fontAlgn="base" hangingPunct="1">
        <a:spcBef>
          <a:spcPct val="20000"/>
        </a:spcBef>
        <a:spcAft>
          <a:spcPct val="0"/>
        </a:spcAft>
        <a:buBlip>
          <a:blip r:embed="rId17"/>
        </a:buBlip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18"/>
        </a:buBlip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18"/>
        </a:buBlip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18"/>
        </a:buBlip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18"/>
        </a:buBlip>
        <a:defRPr sz="14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2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Benny\Documents\Uni_Karlsruhe\WS1213\W&#220;_II\W&#220;%20PP\St_5H_neu.avi" TargetMode="External"/><Relationship Id="rId1" Type="http://schemas.openxmlformats.org/officeDocument/2006/relationships/video" Target="file:///C:\Users\Benny\Documents\Uni_Karlsruhe\WS1213\W&#220;_II\W&#220;%20PP\Cu_5H_neu.avi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2"/>
          <p:cNvSpPr>
            <a:spLocks noChangeArrowheads="1"/>
          </p:cNvSpPr>
          <p:nvPr/>
        </p:nvSpPr>
        <p:spPr bwMode="auto">
          <a:xfrm>
            <a:off x="395288" y="1412875"/>
            <a:ext cx="8389937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>
              <a:lnSpc>
                <a:spcPct val="90000"/>
              </a:lnSpc>
            </a:pPr>
            <a:r>
              <a:rPr lang="de-DE" sz="2600" b="1" dirty="0" smtClean="0">
                <a:solidFill>
                  <a:schemeClr val="tx2"/>
                </a:solidFill>
              </a:rPr>
              <a:t>Zweidimensionale Wärmeleitung </a:t>
            </a:r>
            <a:endParaRPr lang="de-DE" sz="2600" b="1" dirty="0">
              <a:solidFill>
                <a:schemeClr val="tx2"/>
              </a:solidFill>
            </a:endParaRPr>
          </a:p>
        </p:txBody>
      </p:sp>
      <p:sp>
        <p:nvSpPr>
          <p:cNvPr id="30725" name="Rectangle 3"/>
          <p:cNvSpPr>
            <a:spLocks noChangeArrowheads="1"/>
          </p:cNvSpPr>
          <p:nvPr/>
        </p:nvSpPr>
        <p:spPr bwMode="auto">
          <a:xfrm>
            <a:off x="396875" y="2349500"/>
            <a:ext cx="8370888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de-DE" sz="1600" b="1" dirty="0" smtClean="0">
                <a:solidFill>
                  <a:srgbClr val="000000"/>
                </a:solidFill>
              </a:rPr>
              <a:t>Zweidimensionale Platte : H-förmig</a:t>
            </a:r>
            <a:endParaRPr lang="de-DE" sz="16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/>
          <a:p>
            <a:r>
              <a:rPr lang="de-DE" dirty="0" smtClean="0"/>
              <a:t>Benjamin, </a:t>
            </a:r>
            <a:r>
              <a:rPr lang="de-DE" dirty="0" err="1" smtClean="0"/>
              <a:t>Gkiokchan</a:t>
            </a:r>
            <a:r>
              <a:rPr lang="de-DE" dirty="0" smtClean="0"/>
              <a:t>, Moritz</a:t>
            </a:r>
          </a:p>
          <a:p>
            <a:endParaRPr lang="de-DE" dirty="0" smtClean="0"/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Grundlagen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699" name="Rectangle 3"/>
              <p:cNvSpPr>
                <a:spLocks noGrp="1" noChangeArrowheads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de-DE" dirty="0" smtClean="0"/>
                  <a:t>Partielle Differentialgleichung für 2D Wärmeleitung:</a:t>
                </a:r>
                <a:br>
                  <a:rPr lang="de-DE" dirty="0" smtClean="0"/>
                </a:br>
                <a14:m>
                  <m:oMath xmlns:m="http://schemas.openxmlformats.org/officeDocument/2006/math">
                    <m:f>
                      <m:fPr>
                        <m:ctrlPr>
                          <a:rPr lang="de-DE" i="1">
                            <a:latin typeface="Cambria Math"/>
                          </a:rPr>
                        </m:ctrlPr>
                      </m:fPr>
                      <m:num>
                        <m:r>
                          <a:rPr lang="de-DE" i="1">
                            <a:latin typeface="Cambria Math"/>
                          </a:rPr>
                          <m:t>𝜕</m:t>
                        </m:r>
                        <m:r>
                          <a:rPr lang="de-DE" i="1">
                            <a:latin typeface="Cambria Math"/>
                          </a:rPr>
                          <m:t>𝑇</m:t>
                        </m:r>
                        <m:r>
                          <a:rPr lang="de-DE" i="1">
                            <a:latin typeface="Cambria Math"/>
                          </a:rPr>
                          <m:t>(</m:t>
                        </m:r>
                        <m:r>
                          <a:rPr lang="de-DE" i="1">
                            <a:latin typeface="Cambria Math"/>
                          </a:rPr>
                          <m:t>𝑥</m:t>
                        </m:r>
                        <m:r>
                          <a:rPr lang="de-DE" i="1">
                            <a:latin typeface="Cambria Math"/>
                          </a:rPr>
                          <m:t>,</m:t>
                        </m:r>
                        <m:r>
                          <a:rPr lang="de-DE" i="1">
                            <a:latin typeface="Cambria Math"/>
                          </a:rPr>
                          <m:t>𝑦</m:t>
                        </m:r>
                        <m:r>
                          <a:rPr lang="de-DE" i="1">
                            <a:latin typeface="Cambria Math"/>
                          </a:rPr>
                          <m:t>,</m:t>
                        </m:r>
                        <m:r>
                          <a:rPr lang="de-DE" i="1">
                            <a:latin typeface="Cambria Math"/>
                          </a:rPr>
                          <m:t>𝑡</m:t>
                        </m:r>
                        <m:r>
                          <a:rPr lang="de-DE" i="1">
                            <a:latin typeface="Cambria Math"/>
                          </a:rPr>
                          <m:t>)</m:t>
                        </m:r>
                      </m:num>
                      <m:den>
                        <m:r>
                          <a:rPr lang="de-DE" i="1">
                            <a:latin typeface="Cambria Math"/>
                          </a:rPr>
                          <m:t>𝜕</m:t>
                        </m:r>
                        <m:r>
                          <a:rPr lang="de-DE" i="1">
                            <a:latin typeface="Cambria Math"/>
                          </a:rPr>
                          <m:t>𝑡</m:t>
                        </m:r>
                      </m:den>
                    </m:f>
                    <m:r>
                      <a:rPr lang="de-DE" b="0" i="1" smtClean="0">
                        <a:latin typeface="Cambria Math"/>
                      </a:rPr>
                      <m:t>=</m:t>
                    </m:r>
                    <m:r>
                      <a:rPr lang="de-DE" b="0" i="1" smtClean="0">
                        <a:latin typeface="Cambria Math"/>
                      </a:rPr>
                      <m:t>𝑎</m:t>
                    </m:r>
                    <m:d>
                      <m:dPr>
                        <m:ctrlPr>
                          <a:rPr lang="de-DE" b="0" i="1" smtClean="0"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de-DE" b="0" i="1" smtClean="0">
                                <a:latin typeface="Cambria Math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de-DE" b="0" i="1" smtClean="0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de-DE" b="0" i="1" smtClean="0">
                                    <a:latin typeface="Cambria Math"/>
                                  </a:rPr>
                                  <m:t>𝜕</m:t>
                                </m:r>
                              </m:e>
                              <m:sup>
                                <m:r>
                                  <a:rPr lang="de-DE" b="0" i="1" smtClean="0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de-DE" b="0" i="1" smtClean="0">
                                <a:latin typeface="Cambria Math"/>
                              </a:rPr>
                              <m:t>𝑇</m:t>
                            </m:r>
                            <m:d>
                              <m:dPr>
                                <m:ctrlPr>
                                  <a:rPr lang="de-DE" b="0" i="1" smtClean="0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/>
                                  </a:rPr>
                                  <m:t>𝑥</m:t>
                                </m:r>
                                <m:r>
                                  <a:rPr lang="de-DE" b="0" i="1" smtClean="0">
                                    <a:latin typeface="Cambria Math"/>
                                  </a:rPr>
                                  <m:t>,</m:t>
                                </m:r>
                                <m:r>
                                  <a:rPr lang="de-DE" b="0" i="1" smtClean="0">
                                    <a:latin typeface="Cambria Math"/>
                                  </a:rPr>
                                  <m:t>𝑦</m:t>
                                </m:r>
                                <m:r>
                                  <a:rPr lang="de-DE" b="0" i="1" smtClean="0">
                                    <a:latin typeface="Cambria Math"/>
                                  </a:rPr>
                                  <m:t>,</m:t>
                                </m:r>
                                <m:r>
                                  <a:rPr lang="de-DE" b="0" i="1" smtClean="0">
                                    <a:latin typeface="Cambria Math"/>
                                  </a:rPr>
                                  <m:t>𝑡</m:t>
                                </m:r>
                              </m:e>
                            </m:d>
                          </m:num>
                          <m:den>
                            <m:r>
                              <a:rPr lang="de-DE" b="0" i="1" smtClean="0">
                                <a:latin typeface="Cambria Math"/>
                              </a:rPr>
                              <m:t>𝜕</m:t>
                            </m:r>
                            <m:sSup>
                              <m:sSupPr>
                                <m:ctrlPr>
                                  <a:rPr lang="de-DE" b="0" i="1" smtClean="0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de-DE" b="0" i="1" smtClean="0">
                                    <a:latin typeface="Cambria Math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de-DE" b="0" i="1" smtClean="0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de-DE" b="0" i="1" smtClean="0">
                            <a:latin typeface="Cambria Math"/>
                          </a:rPr>
                          <m:t>+</m:t>
                        </m:r>
                        <m:f>
                          <m:fPr>
                            <m:ctrlPr>
                              <a:rPr lang="de-DE" b="0" i="1" smtClean="0">
                                <a:latin typeface="Cambria Math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de-DE" b="0" i="1" smtClean="0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de-DE" b="0" i="1" smtClean="0">
                                    <a:latin typeface="Cambria Math"/>
                                  </a:rPr>
                                  <m:t>𝜕</m:t>
                                </m:r>
                              </m:e>
                              <m:sup>
                                <m:r>
                                  <a:rPr lang="de-DE" b="0" i="1" smtClean="0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de-DE" b="0" i="1" smtClean="0">
                                <a:latin typeface="Cambria Math"/>
                              </a:rPr>
                              <m:t>𝑇</m:t>
                            </m:r>
                            <m:d>
                              <m:dPr>
                                <m:ctrlPr>
                                  <a:rPr lang="de-DE" b="0" i="1" smtClean="0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/>
                                  </a:rPr>
                                  <m:t>𝑥</m:t>
                                </m:r>
                                <m:r>
                                  <a:rPr lang="de-DE" b="0" i="1" smtClean="0">
                                    <a:latin typeface="Cambria Math"/>
                                  </a:rPr>
                                  <m:t>,</m:t>
                                </m:r>
                                <m:r>
                                  <a:rPr lang="de-DE" b="0" i="1" smtClean="0">
                                    <a:latin typeface="Cambria Math"/>
                                  </a:rPr>
                                  <m:t>𝑦</m:t>
                                </m:r>
                                <m:r>
                                  <a:rPr lang="de-DE" b="0" i="1" smtClean="0">
                                    <a:latin typeface="Cambria Math"/>
                                  </a:rPr>
                                  <m:t>,</m:t>
                                </m:r>
                                <m:r>
                                  <a:rPr lang="de-DE" b="0" i="1" smtClean="0">
                                    <a:latin typeface="Cambria Math"/>
                                  </a:rPr>
                                  <m:t>𝑡</m:t>
                                </m:r>
                              </m:e>
                            </m:d>
                          </m:num>
                          <m:den>
                            <m:r>
                              <a:rPr lang="de-DE" b="0" i="1" smtClean="0">
                                <a:latin typeface="Cambria Math"/>
                              </a:rPr>
                              <m:t>𝜕</m:t>
                            </m:r>
                            <m:sSup>
                              <m:sSupPr>
                                <m:ctrlPr>
                                  <a:rPr lang="de-DE" b="0" i="1" smtClean="0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de-DE" b="0" i="1" smtClean="0">
                                    <a:latin typeface="Cambria Math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de-DE" b="0" i="1" smtClean="0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d>
                  </m:oMath>
                </a14:m>
                <a:endParaRPr lang="de-DE" dirty="0" smtClean="0"/>
              </a:p>
              <a:p>
                <a:r>
                  <a:rPr lang="de-DE" dirty="0" err="1" smtClean="0"/>
                  <a:t>Diskretisierung</a:t>
                </a:r>
                <a:r>
                  <a:rPr lang="de-DE" dirty="0" smtClean="0"/>
                  <a:t> für die Kerntemperaturen:</a:t>
                </a:r>
                <a:endParaRPr lang="de-DE" b="0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i="1">
                          <a:latin typeface="Cambria Math"/>
                        </a:rPr>
                        <m:t>𝑇</m:t>
                      </m:r>
                      <m:d>
                        <m:dPr>
                          <m:ctrlPr>
                            <a:rPr lang="de-DE" sz="16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sz="1600" i="1">
                              <a:latin typeface="Cambria Math"/>
                            </a:rPr>
                            <m:t>𝑥</m:t>
                          </m:r>
                          <m:r>
                            <a:rPr lang="de-DE" sz="1600" i="1">
                              <a:latin typeface="Cambria Math"/>
                            </a:rPr>
                            <m:t>,</m:t>
                          </m:r>
                          <m:r>
                            <a:rPr lang="de-DE" sz="1600" i="1">
                              <a:latin typeface="Cambria Math"/>
                            </a:rPr>
                            <m:t>𝑦</m:t>
                          </m:r>
                          <m:r>
                            <a:rPr lang="de-DE" sz="1600" i="1">
                              <a:latin typeface="Cambria Math"/>
                            </a:rPr>
                            <m:t>,</m:t>
                          </m:r>
                          <m:r>
                            <a:rPr lang="de-DE" sz="1600" i="1">
                              <a:latin typeface="Cambria Math"/>
                            </a:rPr>
                            <m:t>𝑡</m:t>
                          </m:r>
                          <m:r>
                            <a:rPr lang="de-DE" sz="1600" i="1">
                              <a:latin typeface="Cambria Math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de-DE" sz="1600">
                              <a:latin typeface="Cambria Math"/>
                            </a:rPr>
                            <m:t>Δ</m:t>
                          </m:r>
                          <m:r>
                            <a:rPr lang="de-DE" sz="1600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de-DE" sz="1600" i="1">
                          <a:latin typeface="Cambria Math"/>
                        </a:rPr>
                        <m:t> </m:t>
                      </m:r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r>
                        <a:rPr lang="de-DE" sz="1400" b="0" i="1" smtClean="0">
                          <a:latin typeface="Cambria Math"/>
                        </a:rPr>
                        <m:t>𝑎</m:t>
                      </m:r>
                      <m:r>
                        <a:rPr lang="de-DE" sz="1400" b="0" i="0" smtClean="0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de-DE" sz="1400" b="0" i="0" smtClean="0">
                          <a:latin typeface="Cambria Math"/>
                          <a:ea typeface="Cambria Math"/>
                        </a:rPr>
                        <m:t>Δ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𝑡</m:t>
                      </m:r>
                      <m:d>
                        <m:dPr>
                          <m:ctrlPr>
                            <a:rPr lang="de-DE" sz="1400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  <m:d>
                                <m:dPr>
                                  <m:ctrlP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+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sz="1400" b="0" i="0" smtClean="0">
                                      <a:latin typeface="Cambria Math"/>
                                      <a:ea typeface="Cambria Math"/>
                                    </a:rPr>
                                    <m:t>Δ</m:t>
                                  </m:r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,</m:t>
                                  </m:r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𝑦</m:t>
                                  </m:r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,</m:t>
                                  </m:r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−2</m:t>
                              </m:r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  <m:d>
                                <m:dPr>
                                  <m:ctrlP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,</m:t>
                                  </m:r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𝑦</m:t>
                                  </m:r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,</m:t>
                                  </m:r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  <m:d>
                                <m:dPr>
                                  <m:ctrlP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sz="1400" b="0" i="0" smtClean="0">
                                      <a:latin typeface="Cambria Math"/>
                                      <a:ea typeface="Cambria Math"/>
                                    </a:rPr>
                                    <m:t>Δ</m:t>
                                  </m:r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,</m:t>
                                  </m:r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𝑦</m:t>
                                  </m:r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,</m:t>
                                  </m:r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𝑡</m:t>
                                  </m:r>
                                </m:e>
                              </m:d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de-DE" sz="1400" b="0" i="0" smtClean="0">
                                  <a:latin typeface="Cambria Math"/>
                                  <a:ea typeface="Cambria Math"/>
                                </a:rPr>
                                <m:t>Δ</m:t>
                              </m:r>
                              <m:sSup>
                                <m:sSupPr>
                                  <m:ctrlP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de-DE" sz="1400" i="1"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de-DE" sz="1400" i="1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  <m:d>
                                <m:dPr>
                                  <m:ctrlPr>
                                    <a:rPr lang="de-DE" sz="14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de-DE" sz="1400" i="1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  <m:r>
                                    <a:rPr lang="de-DE" sz="1400" i="1">
                                      <a:latin typeface="Cambria Math"/>
                                      <a:ea typeface="Cambria Math"/>
                                    </a:rPr>
                                    <m:t>,</m:t>
                                  </m:r>
                                  <m:r>
                                    <a:rPr lang="de-DE" sz="1400" i="1">
                                      <a:latin typeface="Cambria Math"/>
                                      <a:ea typeface="Cambria Math"/>
                                    </a:rPr>
                                    <m:t>𝑦</m:t>
                                  </m:r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+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sz="1400" b="0" i="0" smtClean="0">
                                      <a:latin typeface="Cambria Math"/>
                                      <a:ea typeface="Cambria Math"/>
                                    </a:rPr>
                                    <m:t>Δ</m:t>
                                  </m:r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𝑦</m:t>
                                  </m:r>
                                  <m:r>
                                    <a:rPr lang="de-DE" sz="1400" i="1">
                                      <a:latin typeface="Cambria Math"/>
                                      <a:ea typeface="Cambria Math"/>
                                    </a:rPr>
                                    <m:t>,</m:t>
                                  </m:r>
                                  <m:r>
                                    <a:rPr lang="de-DE" sz="1400" i="1">
                                      <a:latin typeface="Cambria Math"/>
                                      <a:ea typeface="Cambria Math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de-DE" sz="1400" i="1">
                                  <a:latin typeface="Cambria Math"/>
                                  <a:ea typeface="Cambria Math"/>
                                </a:rPr>
                                <m:t>−2</m:t>
                              </m:r>
                              <m:r>
                                <a:rPr lang="de-DE" sz="1400" i="1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  <m:d>
                                <m:dPr>
                                  <m:ctrlPr>
                                    <a:rPr lang="de-DE" sz="14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de-DE" sz="1400" i="1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  <m:r>
                                    <a:rPr lang="de-DE" sz="1400" i="1">
                                      <a:latin typeface="Cambria Math"/>
                                      <a:ea typeface="Cambria Math"/>
                                    </a:rPr>
                                    <m:t>,</m:t>
                                  </m:r>
                                  <m:r>
                                    <a:rPr lang="de-DE" sz="1400" i="1">
                                      <a:latin typeface="Cambria Math"/>
                                      <a:ea typeface="Cambria Math"/>
                                    </a:rPr>
                                    <m:t>𝑦</m:t>
                                  </m:r>
                                  <m:r>
                                    <a:rPr lang="de-DE" sz="1400" i="1">
                                      <a:latin typeface="Cambria Math"/>
                                      <a:ea typeface="Cambria Math"/>
                                    </a:rPr>
                                    <m:t>,</m:t>
                                  </m:r>
                                  <m:r>
                                    <a:rPr lang="de-DE" sz="1400" i="1">
                                      <a:latin typeface="Cambria Math"/>
                                      <a:ea typeface="Cambria Math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de-DE" sz="1400" i="1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r>
                                <a:rPr lang="de-DE" sz="1400" i="1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  <m:d>
                                <m:dPr>
                                  <m:ctrlPr>
                                    <a:rPr lang="de-DE" sz="14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de-DE" sz="1400" i="1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  <m:r>
                                    <a:rPr lang="de-DE" sz="1400" i="1">
                                      <a:latin typeface="Cambria Math"/>
                                      <a:ea typeface="Cambria Math"/>
                                    </a:rPr>
                                    <m:t>,</m:t>
                                  </m:r>
                                  <m:r>
                                    <a:rPr lang="de-DE" sz="1400" i="1">
                                      <a:latin typeface="Cambria Math"/>
                                      <a:ea typeface="Cambria Math"/>
                                    </a:rPr>
                                    <m:t>𝑦</m:t>
                                  </m:r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sz="1400" b="0" i="0" smtClean="0">
                                      <a:latin typeface="Cambria Math"/>
                                      <a:ea typeface="Cambria Math"/>
                                    </a:rPr>
                                    <m:t>Δ</m:t>
                                  </m:r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𝑦</m:t>
                                  </m:r>
                                  <m:r>
                                    <a:rPr lang="de-DE" sz="1400" i="1">
                                      <a:latin typeface="Cambria Math"/>
                                      <a:ea typeface="Cambria Math"/>
                                    </a:rPr>
                                    <m:t>,</m:t>
                                  </m:r>
                                  <m:r>
                                    <a:rPr lang="de-DE" sz="1400" i="1">
                                      <a:latin typeface="Cambria Math"/>
                                      <a:ea typeface="Cambria Math"/>
                                    </a:rPr>
                                    <m:t>𝑡</m:t>
                                  </m:r>
                                </m:e>
                              </m:d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de-DE" sz="1400">
                                  <a:latin typeface="Cambria Math"/>
                                  <a:ea typeface="Cambria Math"/>
                                </a:rPr>
                                <m:t>Δ</m:t>
                              </m:r>
                              <m:sSup>
                                <m:sSupPr>
                                  <m:ctrlPr>
                                    <a:rPr lang="de-DE" sz="14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de-DE" sz="1400" i="1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𝑇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(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,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𝑦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,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𝑡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)</m:t>
                      </m:r>
                    </m:oMath>
                  </m:oMathPara>
                </a14:m>
                <a:endParaRPr lang="de-DE" sz="1600" dirty="0" smtClean="0"/>
              </a:p>
              <a:p>
                <a:r>
                  <a:rPr lang="de-DE" dirty="0" smtClean="0"/>
                  <a:t>Für z.B. linker Rand:</a:t>
                </a:r>
                <a:r>
                  <a:rPr lang="de-DE" dirty="0"/>
                  <a:t/>
                </a:r>
                <a:br>
                  <a:rPr lang="de-DE" dirty="0"/>
                </a:br>
                <a:r>
                  <a:rPr lang="de-DE" sz="1600" dirty="0" smtClean="0"/>
                  <a:t>T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sz="1600" i="1">
                            <a:latin typeface="Cambria Math"/>
                          </a:rPr>
                        </m:ctrlPr>
                      </m:dPr>
                      <m:e>
                        <m:r>
                          <a:rPr lang="de-DE" sz="1600" i="1">
                            <a:latin typeface="Cambria Math"/>
                          </a:rPr>
                          <m:t>𝑥</m:t>
                        </m:r>
                        <m:r>
                          <a:rPr lang="de-DE" sz="1600" i="1">
                            <a:latin typeface="Cambria Math"/>
                          </a:rPr>
                          <m:t>,</m:t>
                        </m:r>
                        <m:r>
                          <a:rPr lang="de-DE" sz="1600" i="1">
                            <a:latin typeface="Cambria Math"/>
                          </a:rPr>
                          <m:t>𝑦</m:t>
                        </m:r>
                        <m:r>
                          <a:rPr lang="de-DE" sz="1600" i="1">
                            <a:latin typeface="Cambria Math"/>
                          </a:rPr>
                          <m:t>,</m:t>
                        </m:r>
                        <m:r>
                          <a:rPr lang="de-DE" sz="1600" i="1">
                            <a:latin typeface="Cambria Math"/>
                          </a:rPr>
                          <m:t>𝑡</m:t>
                        </m:r>
                        <m:r>
                          <a:rPr lang="de-DE" sz="1600" i="1">
                            <a:latin typeface="Cambria Math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de-DE" sz="1600">
                            <a:latin typeface="Cambria Math"/>
                          </a:rPr>
                          <m:t>Δ</m:t>
                        </m:r>
                        <m:r>
                          <a:rPr lang="de-DE" sz="1600" i="1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de-DE" sz="1600" i="1">
                        <a:latin typeface="Cambria Math"/>
                      </a:rPr>
                      <m:t>=</m:t>
                    </m:r>
                    <m:r>
                      <a:rPr lang="de-DE" sz="1600" i="1">
                        <a:latin typeface="Cambria Math"/>
                      </a:rPr>
                      <m:t>𝑎</m:t>
                    </m:r>
                    <m:r>
                      <a:rPr lang="de-DE" sz="160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de-DE" sz="1600">
                        <a:latin typeface="Cambria Math"/>
                        <a:ea typeface="Cambria Math"/>
                      </a:rPr>
                      <m:t>Δ</m:t>
                    </m:r>
                    <m:r>
                      <a:rPr lang="de-DE" sz="1600" i="1">
                        <a:latin typeface="Cambria Math"/>
                        <a:ea typeface="Cambria Math"/>
                      </a:rPr>
                      <m:t>𝑡</m:t>
                    </m:r>
                    <m:d>
                      <m:dPr>
                        <m:ctrlPr>
                          <a:rPr lang="de-DE" sz="1600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de-DE" sz="1600" i="1">
                                <a:latin typeface="Cambria Math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de-DE" sz="1600" i="1">
                                <a:latin typeface="Cambria Math"/>
                                <a:ea typeface="Cambria Math"/>
                              </a:rPr>
                              <m:t>𝑇</m:t>
                            </m:r>
                            <m:d>
                              <m:dPr>
                                <m:ctrlPr>
                                  <a:rPr lang="de-DE" sz="1600" i="1">
                                    <a:latin typeface="Cambria Math"/>
                                    <a:ea typeface="Cambria Math"/>
                                  </a:rPr>
                                </m:ctrlPr>
                              </m:dPr>
                              <m:e>
                                <m:r>
                                  <a:rPr lang="de-DE" sz="1600" i="1">
                                    <a:latin typeface="Cambria Math"/>
                                    <a:ea typeface="Cambria Math"/>
                                  </a:rPr>
                                  <m:t>𝑥</m:t>
                                </m:r>
                                <m:r>
                                  <a:rPr lang="de-DE" sz="1600" i="1">
                                    <a:latin typeface="Cambria Math"/>
                                    <a:ea typeface="Cambria Math"/>
                                  </a:rPr>
                                  <m:t>+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>
                                    <a:latin typeface="Cambria Math"/>
                                    <a:ea typeface="Cambria Math"/>
                                  </a:rPr>
                                  <m:t>Δ</m:t>
                                </m:r>
                                <m:r>
                                  <a:rPr lang="de-DE" sz="1600" i="1">
                                    <a:latin typeface="Cambria Math"/>
                                    <a:ea typeface="Cambria Math"/>
                                  </a:rPr>
                                  <m:t>𝑥</m:t>
                                </m:r>
                                <m:r>
                                  <a:rPr lang="de-DE" sz="1600" i="1">
                                    <a:latin typeface="Cambria Math"/>
                                    <a:ea typeface="Cambria Math"/>
                                  </a:rPr>
                                  <m:t>,</m:t>
                                </m:r>
                                <m:r>
                                  <a:rPr lang="de-DE" sz="1600" i="1">
                                    <a:latin typeface="Cambria Math"/>
                                    <a:ea typeface="Cambria Math"/>
                                  </a:rPr>
                                  <m:t>𝑦</m:t>
                                </m:r>
                                <m:r>
                                  <a:rPr lang="de-DE" sz="1600" i="1">
                                    <a:latin typeface="Cambria Math"/>
                                    <a:ea typeface="Cambria Math"/>
                                  </a:rPr>
                                  <m:t>,</m:t>
                                </m:r>
                                <m:r>
                                  <a:rPr lang="de-DE" sz="1600" i="1">
                                    <a:latin typeface="Cambria Math"/>
                                    <a:ea typeface="Cambria Math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de-DE" sz="1600" i="1">
                                <a:latin typeface="Cambria Math"/>
                                <a:ea typeface="Cambria Math"/>
                              </a:rPr>
                              <m:t>−</m:t>
                            </m:r>
                            <m:r>
                              <a:rPr lang="de-DE" sz="1600" i="1">
                                <a:latin typeface="Cambria Math"/>
                                <a:ea typeface="Cambria Math"/>
                              </a:rPr>
                              <m:t>𝑇</m:t>
                            </m:r>
                            <m:d>
                              <m:dPr>
                                <m:ctrlPr>
                                  <a:rPr lang="de-DE" sz="1600" i="1">
                                    <a:latin typeface="Cambria Math"/>
                                    <a:ea typeface="Cambria Math"/>
                                  </a:rPr>
                                </m:ctrlPr>
                              </m:dPr>
                              <m:e>
                                <m:r>
                                  <a:rPr lang="de-DE" sz="1600" i="1">
                                    <a:latin typeface="Cambria Math"/>
                                    <a:ea typeface="Cambria Math"/>
                                  </a:rPr>
                                  <m:t>𝑥</m:t>
                                </m:r>
                                <m:r>
                                  <a:rPr lang="de-DE" sz="1600" i="1">
                                    <a:latin typeface="Cambria Math"/>
                                    <a:ea typeface="Cambria Math"/>
                                  </a:rPr>
                                  <m:t>,</m:t>
                                </m:r>
                                <m:r>
                                  <a:rPr lang="de-DE" sz="1600" i="1">
                                    <a:latin typeface="Cambria Math"/>
                                    <a:ea typeface="Cambria Math"/>
                                  </a:rPr>
                                  <m:t>𝑦</m:t>
                                </m:r>
                                <m:r>
                                  <a:rPr lang="de-DE" sz="1600" i="1">
                                    <a:latin typeface="Cambria Math"/>
                                    <a:ea typeface="Cambria Math"/>
                                  </a:rPr>
                                  <m:t>,</m:t>
                                </m:r>
                                <m:r>
                                  <a:rPr lang="de-DE" sz="1600" i="1">
                                    <a:latin typeface="Cambria Math"/>
                                    <a:ea typeface="Cambria Math"/>
                                  </a:rPr>
                                  <m:t>𝑡</m:t>
                                </m:r>
                              </m:e>
                            </m:d>
                          </m:num>
                          <m:den>
                            <m:r>
                              <m:rPr>
                                <m:sty m:val="p"/>
                              </m:rPr>
                              <a:rPr lang="de-DE" sz="1600">
                                <a:latin typeface="Cambria Math"/>
                                <a:ea typeface="Cambria Math"/>
                              </a:rPr>
                              <m:t>Δ</m:t>
                            </m:r>
                            <m:sSup>
                              <m:sSupPr>
                                <m:ctrlPr>
                                  <a:rPr lang="de-DE" sz="1600" i="1">
                                    <a:latin typeface="Cambria Math"/>
                                    <a:ea typeface="Cambria Math"/>
                                  </a:rPr>
                                </m:ctrlPr>
                              </m:sSupPr>
                              <m:e>
                                <m:r>
                                  <a:rPr lang="de-DE" sz="1600" i="1">
                                    <a:latin typeface="Cambria Math"/>
                                    <a:ea typeface="Cambria Math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de-DE" sz="1600" i="1"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de-DE" sz="1600" i="1">
                            <a:latin typeface="Cambria Math"/>
                            <a:ea typeface="Cambria Math"/>
                          </a:rPr>
                          <m:t>+</m:t>
                        </m:r>
                        <m:f>
                          <m:fPr>
                            <m:ctrlPr>
                              <a:rPr lang="de-DE" sz="1600" i="1">
                                <a:latin typeface="Cambria Math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de-DE" sz="1600" i="1">
                                <a:latin typeface="Cambria Math"/>
                                <a:ea typeface="Cambria Math"/>
                              </a:rPr>
                              <m:t>𝑇</m:t>
                            </m:r>
                            <m:d>
                              <m:dPr>
                                <m:ctrlPr>
                                  <a:rPr lang="de-DE" sz="1600" i="1">
                                    <a:latin typeface="Cambria Math"/>
                                    <a:ea typeface="Cambria Math"/>
                                  </a:rPr>
                                </m:ctrlPr>
                              </m:dPr>
                              <m:e>
                                <m:r>
                                  <a:rPr lang="de-DE" sz="1600" i="1">
                                    <a:latin typeface="Cambria Math"/>
                                    <a:ea typeface="Cambria Math"/>
                                  </a:rPr>
                                  <m:t>𝑥</m:t>
                                </m:r>
                                <m:r>
                                  <a:rPr lang="de-DE" sz="1600" i="1">
                                    <a:latin typeface="Cambria Math"/>
                                    <a:ea typeface="Cambria Math"/>
                                  </a:rPr>
                                  <m:t>,</m:t>
                                </m:r>
                                <m:r>
                                  <a:rPr lang="de-DE" sz="1600" i="1">
                                    <a:latin typeface="Cambria Math"/>
                                    <a:ea typeface="Cambria Math"/>
                                  </a:rPr>
                                  <m:t>𝑦</m:t>
                                </m:r>
                                <m:r>
                                  <a:rPr lang="de-DE" sz="1600" i="1">
                                    <a:latin typeface="Cambria Math"/>
                                    <a:ea typeface="Cambria Math"/>
                                  </a:rPr>
                                  <m:t>+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>
                                    <a:latin typeface="Cambria Math"/>
                                    <a:ea typeface="Cambria Math"/>
                                  </a:rPr>
                                  <m:t>Δ</m:t>
                                </m:r>
                                <m:r>
                                  <a:rPr lang="de-DE" sz="1600" i="1">
                                    <a:latin typeface="Cambria Math"/>
                                    <a:ea typeface="Cambria Math"/>
                                  </a:rPr>
                                  <m:t>𝑦</m:t>
                                </m:r>
                                <m:r>
                                  <a:rPr lang="de-DE" sz="1600" i="1">
                                    <a:latin typeface="Cambria Math"/>
                                    <a:ea typeface="Cambria Math"/>
                                  </a:rPr>
                                  <m:t>,</m:t>
                                </m:r>
                                <m:r>
                                  <a:rPr lang="de-DE" sz="1600" i="1">
                                    <a:latin typeface="Cambria Math"/>
                                    <a:ea typeface="Cambria Math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de-DE" sz="1600" i="1">
                                <a:latin typeface="Cambria Math"/>
                                <a:ea typeface="Cambria Math"/>
                              </a:rPr>
                              <m:t>−2</m:t>
                            </m:r>
                            <m:r>
                              <a:rPr lang="de-DE" sz="1600" i="1">
                                <a:latin typeface="Cambria Math"/>
                                <a:ea typeface="Cambria Math"/>
                              </a:rPr>
                              <m:t>𝑇</m:t>
                            </m:r>
                            <m:d>
                              <m:dPr>
                                <m:ctrlPr>
                                  <a:rPr lang="de-DE" sz="1600" i="1">
                                    <a:latin typeface="Cambria Math"/>
                                    <a:ea typeface="Cambria Math"/>
                                  </a:rPr>
                                </m:ctrlPr>
                              </m:dPr>
                              <m:e>
                                <m:r>
                                  <a:rPr lang="de-DE" sz="1600" i="1">
                                    <a:latin typeface="Cambria Math"/>
                                    <a:ea typeface="Cambria Math"/>
                                  </a:rPr>
                                  <m:t>𝑥</m:t>
                                </m:r>
                                <m:r>
                                  <a:rPr lang="de-DE" sz="1600" i="1">
                                    <a:latin typeface="Cambria Math"/>
                                    <a:ea typeface="Cambria Math"/>
                                  </a:rPr>
                                  <m:t>,</m:t>
                                </m:r>
                                <m:r>
                                  <a:rPr lang="de-DE" sz="1600" i="1">
                                    <a:latin typeface="Cambria Math"/>
                                    <a:ea typeface="Cambria Math"/>
                                  </a:rPr>
                                  <m:t>𝑦</m:t>
                                </m:r>
                                <m:r>
                                  <a:rPr lang="de-DE" sz="1600" i="1">
                                    <a:latin typeface="Cambria Math"/>
                                    <a:ea typeface="Cambria Math"/>
                                  </a:rPr>
                                  <m:t>,</m:t>
                                </m:r>
                                <m:r>
                                  <a:rPr lang="de-DE" sz="1600" i="1">
                                    <a:latin typeface="Cambria Math"/>
                                    <a:ea typeface="Cambria Math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de-DE" sz="1600" i="1">
                                <a:latin typeface="Cambria Math"/>
                                <a:ea typeface="Cambria Math"/>
                              </a:rPr>
                              <m:t>+</m:t>
                            </m:r>
                            <m:r>
                              <a:rPr lang="de-DE" sz="1600" i="1">
                                <a:latin typeface="Cambria Math"/>
                                <a:ea typeface="Cambria Math"/>
                              </a:rPr>
                              <m:t>𝑇</m:t>
                            </m:r>
                            <m:d>
                              <m:dPr>
                                <m:ctrlPr>
                                  <a:rPr lang="de-DE" sz="1600" i="1">
                                    <a:latin typeface="Cambria Math"/>
                                    <a:ea typeface="Cambria Math"/>
                                  </a:rPr>
                                </m:ctrlPr>
                              </m:dPr>
                              <m:e>
                                <m:r>
                                  <a:rPr lang="de-DE" sz="1600" i="1">
                                    <a:latin typeface="Cambria Math"/>
                                    <a:ea typeface="Cambria Math"/>
                                  </a:rPr>
                                  <m:t>𝑥</m:t>
                                </m:r>
                                <m:r>
                                  <a:rPr lang="de-DE" sz="1600" i="1">
                                    <a:latin typeface="Cambria Math"/>
                                    <a:ea typeface="Cambria Math"/>
                                  </a:rPr>
                                  <m:t>,</m:t>
                                </m:r>
                                <m:r>
                                  <a:rPr lang="de-DE" sz="1600" i="1">
                                    <a:latin typeface="Cambria Math"/>
                                    <a:ea typeface="Cambria Math"/>
                                  </a:rPr>
                                  <m:t>𝑦</m:t>
                                </m:r>
                                <m:r>
                                  <a:rPr lang="de-DE" sz="1600" i="1">
                                    <a:latin typeface="Cambria Math"/>
                                    <a:ea typeface="Cambria Math"/>
                                  </a:rPr>
                                  <m:t>−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>
                                    <a:latin typeface="Cambria Math"/>
                                    <a:ea typeface="Cambria Math"/>
                                  </a:rPr>
                                  <m:t>Δ</m:t>
                                </m:r>
                                <m:r>
                                  <a:rPr lang="de-DE" sz="1600" i="1">
                                    <a:latin typeface="Cambria Math"/>
                                    <a:ea typeface="Cambria Math"/>
                                  </a:rPr>
                                  <m:t>𝑦</m:t>
                                </m:r>
                                <m:r>
                                  <a:rPr lang="de-DE" sz="1600" i="1">
                                    <a:latin typeface="Cambria Math"/>
                                    <a:ea typeface="Cambria Math"/>
                                  </a:rPr>
                                  <m:t>,</m:t>
                                </m:r>
                                <m:r>
                                  <a:rPr lang="de-DE" sz="1600" i="1">
                                    <a:latin typeface="Cambria Math"/>
                                    <a:ea typeface="Cambria Math"/>
                                  </a:rPr>
                                  <m:t>𝑡</m:t>
                                </m:r>
                              </m:e>
                            </m:d>
                          </m:num>
                          <m:den>
                            <m:r>
                              <m:rPr>
                                <m:sty m:val="p"/>
                              </m:rPr>
                              <a:rPr lang="de-DE" sz="1600">
                                <a:latin typeface="Cambria Math"/>
                                <a:ea typeface="Cambria Math"/>
                              </a:rPr>
                              <m:t>Δ</m:t>
                            </m:r>
                            <m:sSup>
                              <m:sSupPr>
                                <m:ctrlPr>
                                  <a:rPr lang="de-DE" sz="1600" i="1">
                                    <a:latin typeface="Cambria Math"/>
                                    <a:ea typeface="Cambria Math"/>
                                  </a:rPr>
                                </m:ctrlPr>
                              </m:sSupPr>
                              <m:e>
                                <m:r>
                                  <a:rPr lang="de-DE" sz="1600" i="1">
                                    <a:latin typeface="Cambria Math"/>
                                    <a:ea typeface="Cambria Math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de-DE" sz="1600" i="1"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d>
                    <m:r>
                      <a:rPr lang="de-DE" sz="1600" i="1">
                        <a:latin typeface="Cambria Math"/>
                        <a:ea typeface="Cambria Math"/>
                      </a:rPr>
                      <m:t>+</m:t>
                    </m:r>
                    <m:r>
                      <a:rPr lang="de-DE" sz="1600" i="1">
                        <a:latin typeface="Cambria Math"/>
                        <a:ea typeface="Cambria Math"/>
                      </a:rPr>
                      <m:t>𝑇</m:t>
                    </m:r>
                    <m:d>
                      <m:dPr>
                        <m:ctrlPr>
                          <a:rPr lang="de-DE" sz="1600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de-DE" sz="1600" i="1">
                            <a:latin typeface="Cambria Math"/>
                            <a:ea typeface="Cambria Math"/>
                          </a:rPr>
                          <m:t>𝑥</m:t>
                        </m:r>
                        <m:r>
                          <a:rPr lang="de-DE" sz="1600" i="1">
                            <a:latin typeface="Cambria Math"/>
                            <a:ea typeface="Cambria Math"/>
                          </a:rPr>
                          <m:t>,</m:t>
                        </m:r>
                        <m:r>
                          <a:rPr lang="de-DE" sz="1600" i="1">
                            <a:latin typeface="Cambria Math"/>
                            <a:ea typeface="Cambria Math"/>
                          </a:rPr>
                          <m:t>𝑦</m:t>
                        </m:r>
                        <m:r>
                          <a:rPr lang="de-DE" sz="1600" i="1">
                            <a:latin typeface="Cambria Math"/>
                            <a:ea typeface="Cambria Math"/>
                          </a:rPr>
                          <m:t>,</m:t>
                        </m:r>
                        <m:r>
                          <a:rPr lang="de-DE" sz="1600" i="1">
                            <a:latin typeface="Cambria Math"/>
                            <a:ea typeface="Cambria Math"/>
                          </a:rPr>
                          <m:t>𝑡</m:t>
                        </m:r>
                      </m:e>
                    </m:d>
                  </m:oMath>
                </a14:m>
                <a:r>
                  <a:rPr lang="de-DE" sz="1600" dirty="0" smtClean="0">
                    <a:ea typeface="Cambria Math"/>
                  </a:rPr>
                  <a:t/>
                </a:r>
                <a:br>
                  <a:rPr lang="de-DE" sz="1600" dirty="0" smtClean="0">
                    <a:ea typeface="Cambria Math"/>
                  </a:rPr>
                </a:br>
                <a:r>
                  <a:rPr lang="de-DE" sz="1600" dirty="0" smtClean="0">
                    <a:ea typeface="Cambria Math"/>
                  </a:rPr>
                  <a:t/>
                </a:r>
                <a:br>
                  <a:rPr lang="de-DE" sz="1600" dirty="0" smtClean="0">
                    <a:ea typeface="Cambria Math"/>
                  </a:rPr>
                </a:br>
                <a14:m>
                  <m:oMath xmlns:m="http://schemas.openxmlformats.org/officeDocument/2006/math">
                    <m:r>
                      <a:rPr lang="de-DE" sz="1600" b="0" i="1" smtClean="0">
                        <a:latin typeface="Cambria Math"/>
                        <a:ea typeface="Cambria Math"/>
                      </a:rPr>
                      <m:t>⇒</m:t>
                    </m:r>
                  </m:oMath>
                </a14:m>
                <a:r>
                  <a:rPr lang="de-DE" sz="1600" dirty="0" smtClean="0"/>
                  <a:t> Randproblematik: Man müsste für das Randgebiet jeweils eine eigene Formel 			       verwenden</a:t>
                </a:r>
                <a:endParaRPr lang="de-DE" sz="1600" dirty="0"/>
              </a:p>
              <a:p>
                <a:endParaRPr lang="de-DE" dirty="0" smtClean="0"/>
              </a:p>
            </p:txBody>
          </p:sp>
        </mc:Choice>
        <mc:Fallback xmlns="">
          <p:sp>
            <p:nvSpPr>
              <p:cNvPr id="296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 rotWithShape="1">
                <a:blip r:embed="rId2"/>
                <a:stretch>
                  <a:fillRect t="-149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099EE87-052D-4A5B-B069-C6C7C4D127AE}" type="datetime1">
              <a:rPr lang="de-DE" smtClean="0"/>
              <a:pPr/>
              <a:t>25.11.2012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249" r="-249" b="-1"/>
          <a:stretch/>
        </p:blipFill>
        <p:spPr>
          <a:xfrm>
            <a:off x="1701433" y="404664"/>
            <a:ext cx="5741134" cy="5904000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Umgehen der Randproblematik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Benjamin, Gkiokchan, Moritz</a:t>
            </a:r>
          </a:p>
          <a:p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F93AE67-9C0B-442C-B744-52080BAE147C}" type="datetime1">
              <a:rPr lang="de-DE" smtClean="0"/>
              <a:pPr/>
              <a:t>25.11.2012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4898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433" y="404664"/>
            <a:ext cx="5741134" cy="5904000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Umgehen der Randproblematik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Benjamin, Gkiokchan, Moritz</a:t>
            </a:r>
          </a:p>
          <a:p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F93AE67-9C0B-442C-B744-52080BAE147C}" type="datetime1">
              <a:rPr lang="de-DE" smtClean="0"/>
              <a:pPr/>
              <a:t>25.11.2012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6266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Quellcode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Benjamin, Gkiokchan, Moritz</a:t>
            </a:r>
          </a:p>
          <a:p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F93AE67-9C0B-442C-B744-52080BAE147C}" type="datetime1">
              <a:rPr lang="de-DE" smtClean="0"/>
              <a:pPr/>
              <a:t>25.11.2012</a:t>
            </a:fld>
            <a:endParaRPr lang="de-DE" dirty="0"/>
          </a:p>
        </p:txBody>
      </p:sp>
      <p:graphicFrame>
        <p:nvGraphicFramePr>
          <p:cNvPr id="9" name="Inhaltsplatzhalter 8"/>
          <p:cNvGraphicFramePr>
            <a:graphicFrameLocks noGrp="1" noChangeAspect="1"/>
          </p:cNvGraphicFramePr>
          <p:nvPr>
            <p:ph idx="1"/>
          </p:nvPr>
        </p:nvGraphicFramePr>
        <p:xfrm>
          <a:off x="679834" y="980728"/>
          <a:ext cx="8068880" cy="51845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WordPad-Dokument" r:id="rId3" imgW="5486400" imgH="3671640" progId="WordPad.Document.1">
                  <p:embed/>
                </p:oleObj>
              </mc:Choice>
              <mc:Fallback>
                <p:oleObj name="WordPad-Dokument" r:id="rId3" imgW="5486400" imgH="3671640" progId="WordPad.Document.1">
                  <p:embed/>
                  <p:pic>
                    <p:nvPicPr>
                      <p:cNvPr id="0" name="Inhaltsplatzhalter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9834" y="980728"/>
                        <a:ext cx="8068880" cy="518457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u_5H_neu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0" y="1988840"/>
            <a:ext cx="4718644" cy="4365675"/>
          </a:xfrm>
          <a:prstGeom prst="rect">
            <a:avLst/>
          </a:prstGeom>
        </p:spPr>
      </p:pic>
      <p:pic>
        <p:nvPicPr>
          <p:cNvPr id="12" name="St_5H_neu.avi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4644008" y="2276872"/>
            <a:ext cx="4241256" cy="3924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Ergebnis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Berechnet für: </a:t>
            </a:r>
            <a:r>
              <a:rPr lang="el-GR" dirty="0" smtClean="0"/>
              <a:t>Δ</a:t>
            </a:r>
            <a:r>
              <a:rPr lang="de-DE" dirty="0" smtClean="0"/>
              <a:t>x=0.01m, </a:t>
            </a:r>
            <a:r>
              <a:rPr lang="el-GR" dirty="0" smtClean="0"/>
              <a:t>Δ</a:t>
            </a:r>
            <a:r>
              <a:rPr lang="de-DE" dirty="0" smtClean="0"/>
              <a:t>y=0.01m, </a:t>
            </a:r>
            <a:r>
              <a:rPr lang="el-GR" dirty="0" smtClean="0"/>
              <a:t>Δ</a:t>
            </a:r>
            <a:r>
              <a:rPr lang="de-DE" dirty="0" smtClean="0"/>
              <a:t>t=0.1s</a:t>
            </a:r>
          </a:p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Benjamin, Gkiokchan, Moritz</a:t>
            </a:r>
          </a:p>
          <a:p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F93AE67-9C0B-442C-B744-52080BAE147C}" type="datetime1">
              <a:rPr lang="de-DE" smtClean="0"/>
              <a:pPr/>
              <a:t>25.11.2012</a:t>
            </a:fld>
            <a:endParaRPr lang="de-DE" dirty="0"/>
          </a:p>
        </p:txBody>
      </p:sp>
      <p:graphicFrame>
        <p:nvGraphicFramePr>
          <p:cNvPr id="7" name="Tabelle 6"/>
          <p:cNvGraphicFramePr>
            <a:graphicFrameLocks noGrp="1"/>
          </p:cNvGraphicFramePr>
          <p:nvPr/>
        </p:nvGraphicFramePr>
        <p:xfrm>
          <a:off x="395536" y="1556792"/>
          <a:ext cx="8352928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6464"/>
                <a:gridCol w="4176464"/>
              </a:tblGrid>
              <a:tr h="576064">
                <a:tc>
                  <a:txBody>
                    <a:bodyPr/>
                    <a:lstStyle/>
                    <a:p>
                      <a:r>
                        <a:rPr lang="de-DE" b="0" dirty="0" smtClean="0">
                          <a:solidFill>
                            <a:schemeClr val="tx1"/>
                          </a:solidFill>
                        </a:rPr>
                        <a:t>Kupfer (a=115E-6m²/s)</a:t>
                      </a:r>
                    </a:p>
                    <a:p>
                      <a:endParaRPr lang="de-DE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0" dirty="0" smtClean="0">
                          <a:solidFill>
                            <a:schemeClr val="tx1"/>
                          </a:solidFill>
                        </a:rPr>
                        <a:t>Stahl (a=4E-6m²/s)</a:t>
                      </a:r>
                      <a:endParaRPr lang="de-DE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Ergebnis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Berechnet für: </a:t>
            </a:r>
            <a:r>
              <a:rPr lang="el-GR" dirty="0" smtClean="0"/>
              <a:t>Δ</a:t>
            </a:r>
            <a:r>
              <a:rPr lang="de-DE" dirty="0" smtClean="0"/>
              <a:t>x=0.01m, </a:t>
            </a:r>
            <a:r>
              <a:rPr lang="el-GR" dirty="0" smtClean="0"/>
              <a:t>Δ</a:t>
            </a:r>
            <a:r>
              <a:rPr lang="de-DE" dirty="0" smtClean="0"/>
              <a:t>y=0.01m, </a:t>
            </a:r>
            <a:r>
              <a:rPr lang="el-GR" dirty="0" smtClean="0"/>
              <a:t>Δ</a:t>
            </a:r>
            <a:r>
              <a:rPr lang="de-DE" dirty="0" smtClean="0"/>
              <a:t>t=0.1s</a:t>
            </a:r>
          </a:p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Benjamin, Gkiokchan, Moritz</a:t>
            </a:r>
          </a:p>
          <a:p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F93AE67-9C0B-442C-B744-52080BAE147C}" type="datetime1">
              <a:rPr lang="de-DE" smtClean="0"/>
              <a:pPr/>
              <a:t>25.11.2012</a:t>
            </a:fld>
            <a:endParaRPr lang="de-DE" dirty="0"/>
          </a:p>
        </p:txBody>
      </p:sp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6430251"/>
              </p:ext>
            </p:extLst>
          </p:nvPr>
        </p:nvGraphicFramePr>
        <p:xfrm>
          <a:off x="395536" y="1556792"/>
          <a:ext cx="8352928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6464"/>
                <a:gridCol w="4176464"/>
              </a:tblGrid>
              <a:tr h="576064">
                <a:tc>
                  <a:txBody>
                    <a:bodyPr/>
                    <a:lstStyle/>
                    <a:p>
                      <a:r>
                        <a:rPr lang="de-DE" b="0" dirty="0" smtClean="0">
                          <a:solidFill>
                            <a:schemeClr val="tx1"/>
                          </a:solidFill>
                        </a:rPr>
                        <a:t>                    Stahl (a=4E-6m²/s) 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0" dirty="0" smtClean="0">
                          <a:solidFill>
                            <a:schemeClr val="tx1"/>
                          </a:solidFill>
                        </a:rPr>
                        <a:t>Kupfer (a=115E-6m²/s)</a:t>
                      </a:r>
                    </a:p>
                    <a:p>
                      <a:endParaRPr lang="de-DE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</a:tr>
            </a:tbl>
          </a:graphicData>
        </a:graphic>
      </p:graphicFrame>
      <p:pic>
        <p:nvPicPr>
          <p:cNvPr id="6" name="vergleic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6104" y="1991376"/>
            <a:ext cx="7164288" cy="402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350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00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IT_master_ppt2007_de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D9D9D9"/>
      </a:lt2>
      <a:accent1>
        <a:srgbClr val="009682"/>
      </a:accent1>
      <a:accent2>
        <a:srgbClr val="4664AA"/>
      </a:accent2>
      <a:accent3>
        <a:srgbClr val="FFFFFF"/>
      </a:accent3>
      <a:accent4>
        <a:srgbClr val="000000"/>
      </a:accent4>
      <a:accent5>
        <a:srgbClr val="AAC9C1"/>
      </a:accent5>
      <a:accent6>
        <a:srgbClr val="3F5A9A"/>
      </a:accent6>
      <a:hlink>
        <a:srgbClr val="808080"/>
      </a:hlink>
      <a:folHlink>
        <a:srgbClr val="7D92C3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D9D9D9"/>
        </a:lt2>
        <a:accent1>
          <a:srgbClr val="009682"/>
        </a:accent1>
        <a:accent2>
          <a:srgbClr val="4664AA"/>
        </a:accent2>
        <a:accent3>
          <a:srgbClr val="FFFFFF"/>
        </a:accent3>
        <a:accent4>
          <a:srgbClr val="000000"/>
        </a:accent4>
        <a:accent5>
          <a:srgbClr val="AAC9C1"/>
        </a:accent5>
        <a:accent6>
          <a:srgbClr val="3F5A9A"/>
        </a:accent6>
        <a:hlink>
          <a:srgbClr val="808080"/>
        </a:hlink>
        <a:folHlink>
          <a:srgbClr val="7D92C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KIT_master_ppt2007_de</Template>
  <TotalTime>0</TotalTime>
  <Words>97</Words>
  <Application>Microsoft Office PowerPoint</Application>
  <PresentationFormat>Bildschirmpräsentation (4:3)</PresentationFormat>
  <Paragraphs>30</Paragraphs>
  <Slides>7</Slides>
  <Notes>0</Notes>
  <HiddenSlides>0</HiddenSlides>
  <MMClips>3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9" baseType="lpstr">
      <vt:lpstr>KIT_master_ppt2007_de</vt:lpstr>
      <vt:lpstr>WordPad-Dokument</vt:lpstr>
      <vt:lpstr>PowerPoint-Präsentation</vt:lpstr>
      <vt:lpstr>Grundlagen</vt:lpstr>
      <vt:lpstr>Umgehen der Randproblematik</vt:lpstr>
      <vt:lpstr>Umgehen der Randproblematik</vt:lpstr>
      <vt:lpstr>Quellcode</vt:lpstr>
      <vt:lpstr>Ergebnis</vt:lpstr>
      <vt:lpstr>Ergebnis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Moritz</dc:creator>
  <cp:lastModifiedBy>Benjamin Radel</cp:lastModifiedBy>
  <cp:revision>36</cp:revision>
  <dcterms:created xsi:type="dcterms:W3CDTF">2012-11-20T10:47:25Z</dcterms:created>
  <dcterms:modified xsi:type="dcterms:W3CDTF">2012-11-25T15:19:54Z</dcterms:modified>
</cp:coreProperties>
</file>